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1668193"/>
          </a:xfrm>
        </p:spPr>
        <p:txBody>
          <a:bodyPr>
            <a:noAutofit/>
          </a:bodyPr>
          <a:lstStyle/>
          <a:p>
            <a:r>
              <a:rPr lang="en-US" sz="4000" dirty="0" smtClean="0"/>
              <a:t>September 15, 2014</a:t>
            </a:r>
            <a:br>
              <a:rPr lang="en-US" sz="4000" dirty="0" smtClean="0"/>
            </a:br>
            <a:r>
              <a:rPr lang="en-US" sz="4000" dirty="0" smtClean="0"/>
              <a:t>SWBAT identify evidence from Call Me Maria and show how the setting of the story affects the narrator’s feelings and actions.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8222" y="3589867"/>
            <a:ext cx="9900356" cy="1667932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u="sng" dirty="0" smtClean="0">
                <a:solidFill>
                  <a:schemeClr val="tx1"/>
                </a:solidFill>
              </a:rPr>
              <a:t>Initial activity</a:t>
            </a:r>
            <a:r>
              <a:rPr lang="en-US" sz="3600" dirty="0" smtClean="0">
                <a:solidFill>
                  <a:schemeClr val="tx1"/>
                </a:solidFill>
              </a:rPr>
              <a:t>: What is one way the weather in the barrio affects </a:t>
            </a:r>
            <a:r>
              <a:rPr lang="en-US" sz="3600" dirty="0" err="1" smtClean="0">
                <a:solidFill>
                  <a:schemeClr val="tx1"/>
                </a:solidFill>
              </a:rPr>
              <a:t>maria</a:t>
            </a:r>
            <a:r>
              <a:rPr lang="en-US" sz="3600" dirty="0" smtClean="0">
                <a:solidFill>
                  <a:schemeClr val="tx1"/>
                </a:solidFill>
              </a:rPr>
              <a:t>?  Make a list in your notebook.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643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Word of the day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/>
              <a:t>Dramatic</a:t>
            </a:r>
            <a:r>
              <a:rPr lang="en-US" sz="3600" dirty="0" smtClean="0"/>
              <a:t> – sudden and striking.</a:t>
            </a:r>
          </a:p>
          <a:p>
            <a:r>
              <a:rPr lang="en-US" sz="3600" dirty="0" smtClean="0"/>
              <a:t>Example – the dancer performed a dramatic jump across the stage.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32100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281" y="257273"/>
            <a:ext cx="10364452" cy="1413483"/>
          </a:xfrm>
        </p:spPr>
        <p:txBody>
          <a:bodyPr/>
          <a:lstStyle/>
          <a:p>
            <a:r>
              <a:rPr lang="en-US" b="1" u="sng" dirty="0" smtClean="0"/>
              <a:t>How do we identify evidence?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79281" y="1320800"/>
            <a:ext cx="10398319" cy="5215467"/>
          </a:xfrm>
        </p:spPr>
        <p:txBody>
          <a:bodyPr/>
          <a:lstStyle/>
          <a:p>
            <a:r>
              <a:rPr lang="en-US" b="1" u="sng" dirty="0" smtClean="0"/>
              <a:t>Setting evidence</a:t>
            </a:r>
            <a:r>
              <a:rPr lang="en-US" dirty="0" smtClean="0"/>
              <a:t>: the words, phrases, or sentences from the story that describe the setting.  They are always direct quotes.</a:t>
            </a:r>
          </a:p>
          <a:p>
            <a:r>
              <a:rPr lang="en-US" b="1" u="sng" dirty="0" smtClean="0"/>
              <a:t>Page</a:t>
            </a:r>
            <a:r>
              <a:rPr lang="en-US" dirty="0" smtClean="0"/>
              <a:t>: the place where you found the details in the story.</a:t>
            </a:r>
          </a:p>
          <a:p>
            <a:r>
              <a:rPr lang="en-US" b="1" u="sng" dirty="0" smtClean="0"/>
              <a:t>Characters</a:t>
            </a:r>
            <a:r>
              <a:rPr lang="en-US" dirty="0" smtClean="0"/>
              <a:t>: the narrator or characters that are affected by the setting in the quote.</a:t>
            </a:r>
          </a:p>
          <a:p>
            <a:r>
              <a:rPr lang="en-US" b="1" u="sng" dirty="0" smtClean="0"/>
              <a:t>Explanation</a:t>
            </a:r>
            <a:r>
              <a:rPr lang="en-US" dirty="0" smtClean="0"/>
              <a:t>: an explanation of how the character is affected by the setting, within the context of the larger themes of the story.</a:t>
            </a:r>
          </a:p>
          <a:p>
            <a:r>
              <a:rPr lang="en-US" b="1" u="sng" dirty="0" smtClean="0"/>
              <a:t>Example: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562121"/>
              </p:ext>
            </p:extLst>
          </p:nvPr>
        </p:nvGraphicFramePr>
        <p:xfrm>
          <a:off x="1941688" y="4809066"/>
          <a:ext cx="8218312" cy="1869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4578"/>
                <a:gridCol w="696227"/>
                <a:gridCol w="1466338"/>
                <a:gridCol w="4001169"/>
              </a:tblGrid>
              <a:tr h="406401">
                <a:tc>
                  <a:txBody>
                    <a:bodyPr/>
                    <a:lstStyle/>
                    <a:p>
                      <a:r>
                        <a:rPr lang="en-US" dirty="0" smtClean="0"/>
                        <a:t>Setting</a:t>
                      </a:r>
                      <a:r>
                        <a:rPr lang="en-US" baseline="0" dirty="0" smtClean="0"/>
                        <a:t> Evidence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Explanation</a:t>
                      </a:r>
                      <a:endParaRPr lang="en-US" dirty="0"/>
                    </a:p>
                  </a:txBody>
                  <a:tcPr/>
                </a:tc>
              </a:tr>
              <a:tr h="970845">
                <a:tc>
                  <a:txBody>
                    <a:bodyPr/>
                    <a:lstStyle/>
                    <a:p>
                      <a:r>
                        <a:rPr lang="en-US" dirty="0" smtClean="0"/>
                        <a:t>“It is a beautiful</a:t>
                      </a:r>
                      <a:r>
                        <a:rPr lang="en-US" baseline="0" dirty="0" smtClean="0"/>
                        <a:t> day even in this barrio, and today I am almost not unhappy.”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Maria, the narrator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Because of the weather, Maria feels fairly well, even though she lives in the barrio instead of the island where she grew</a:t>
                      </a:r>
                      <a:r>
                        <a:rPr lang="en-US" baseline="0" dirty="0" smtClean="0"/>
                        <a:t> up. (descriptive language)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4521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u="sng" dirty="0" smtClean="0"/>
              <a:t>Description</a:t>
            </a:r>
            <a:r>
              <a:rPr lang="en-US" sz="2800" dirty="0" smtClean="0"/>
              <a:t>: helps readers to picture individuals, events, and ideas.  To create descriptions, writers often use sensory details – sight, smell, hearing, touch, or taste.  They may also use simile or metaphor.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2920248"/>
            <a:ext cx="10363826" cy="3424107"/>
          </a:xfrm>
        </p:spPr>
        <p:txBody>
          <a:bodyPr/>
          <a:lstStyle/>
          <a:p>
            <a:r>
              <a:rPr lang="en-US" b="1" dirty="0" smtClean="0"/>
              <a:t>Identify the descriptive language: </a:t>
            </a:r>
          </a:p>
          <a:p>
            <a:r>
              <a:rPr lang="en-US" sz="2400" dirty="0" smtClean="0"/>
              <a:t>“The smell of rain is a promise of a cooler night for my neighbors and for me.  The rain, la </a:t>
            </a:r>
            <a:r>
              <a:rPr lang="en-US" sz="2400" dirty="0" err="1" smtClean="0"/>
              <a:t>lluvia</a:t>
            </a:r>
            <a:r>
              <a:rPr lang="en-US" sz="2400" dirty="0" smtClean="0"/>
              <a:t>, is a blessing on the long hot nights of this barrio.”</a:t>
            </a:r>
          </a:p>
          <a:p>
            <a:r>
              <a:rPr lang="en-US" b="1" dirty="0" smtClean="0"/>
              <a:t>Which senses do these details evoke?</a:t>
            </a:r>
          </a:p>
          <a:p>
            <a:r>
              <a:rPr lang="en-US" b="1" dirty="0" smtClean="0"/>
              <a:t>What impression do they give the reader?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57152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Work period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In pairs you will fill in the evidence chart.</a:t>
            </a:r>
          </a:p>
          <a:p>
            <a:r>
              <a:rPr lang="en-US" sz="3600" dirty="0" smtClean="0"/>
              <a:t>Cite the page number, the characters, and an explanation of how the evidence introduces, illustrates, or elaborates individuals, events and ideas.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35335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Summary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Today we learned about identifying evidence.  By using your red, yellow and green index cards, who feels they have a full understanding of the task we did today? (Hold up green card)</a:t>
            </a:r>
          </a:p>
          <a:p>
            <a:r>
              <a:rPr lang="en-US" sz="2800" dirty="0" smtClean="0"/>
              <a:t>Who feels they understand it, but they could use more work with the skills? (Hold up Yellow card)</a:t>
            </a:r>
          </a:p>
          <a:p>
            <a:r>
              <a:rPr lang="en-US" sz="2800" dirty="0" smtClean="0"/>
              <a:t>Who did not understand today’s task? (Hold up red card)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40773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homework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Hand in writing prompt for this week:</a:t>
            </a:r>
          </a:p>
          <a:p>
            <a:r>
              <a:rPr lang="en-US" sz="3600" dirty="0" smtClean="0"/>
              <a:t>I can show good character by…</a:t>
            </a:r>
          </a:p>
          <a:p>
            <a:r>
              <a:rPr lang="en-US" sz="3600" dirty="0" smtClean="0"/>
              <a:t>Please cut out the scroll on the sheet with your writing.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19405967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TC104033925[[fn=Droplet]]</Template>
  <TotalTime>52</TotalTime>
  <Words>433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Tw Cen MT</vt:lpstr>
      <vt:lpstr>Droplet</vt:lpstr>
      <vt:lpstr>September 15, 2014 SWBAT identify evidence from Call Me Maria and show how the setting of the story affects the narrator’s feelings and actions.</vt:lpstr>
      <vt:lpstr>Word of the day</vt:lpstr>
      <vt:lpstr>How do we identify evidence?</vt:lpstr>
      <vt:lpstr>Description: helps readers to picture individuals, events, and ideas.  To create descriptions, writers often use sensory details – sight, smell, hearing, touch, or taste.  They may also use simile or metaphor.</vt:lpstr>
      <vt:lpstr>Work period</vt:lpstr>
      <vt:lpstr>Summary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15, 2014 SWBAT identify evidence from Call Me Maria and show how the setting of the story affects the narrator’s feelings and actions.</dc:title>
  <dc:creator>Traci Gervasi</dc:creator>
  <cp:lastModifiedBy>Traci Gervasi</cp:lastModifiedBy>
  <cp:revision>5</cp:revision>
  <dcterms:created xsi:type="dcterms:W3CDTF">2014-09-13T17:18:21Z</dcterms:created>
  <dcterms:modified xsi:type="dcterms:W3CDTF">2014-09-13T18:10:46Z</dcterms:modified>
</cp:coreProperties>
</file>