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225B9D-8001-496B-B220-981E1278F887}"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E42BE-E2B5-4E67-BD08-5AB55B3BD647}" type="slidenum">
              <a:rPr lang="en-US" smtClean="0"/>
              <a:t>‹#›</a:t>
            </a:fld>
            <a:endParaRPr lang="en-US"/>
          </a:p>
        </p:txBody>
      </p:sp>
    </p:spTree>
    <p:extLst>
      <p:ext uri="{BB962C8B-B14F-4D97-AF65-F5344CB8AC3E}">
        <p14:creationId xmlns:p14="http://schemas.microsoft.com/office/powerpoint/2010/main" val="2657498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225B9D-8001-496B-B220-981E1278F887}"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E42BE-E2B5-4E67-BD08-5AB55B3BD647}" type="slidenum">
              <a:rPr lang="en-US" smtClean="0"/>
              <a:t>‹#›</a:t>
            </a:fld>
            <a:endParaRPr lang="en-US"/>
          </a:p>
        </p:txBody>
      </p:sp>
    </p:spTree>
    <p:extLst>
      <p:ext uri="{BB962C8B-B14F-4D97-AF65-F5344CB8AC3E}">
        <p14:creationId xmlns:p14="http://schemas.microsoft.com/office/powerpoint/2010/main" val="2719746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225B9D-8001-496B-B220-981E1278F887}"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E42BE-E2B5-4E67-BD08-5AB55B3BD647}" type="slidenum">
              <a:rPr lang="en-US" smtClean="0"/>
              <a:t>‹#›</a:t>
            </a:fld>
            <a:endParaRPr lang="en-US"/>
          </a:p>
        </p:txBody>
      </p:sp>
    </p:spTree>
    <p:extLst>
      <p:ext uri="{BB962C8B-B14F-4D97-AF65-F5344CB8AC3E}">
        <p14:creationId xmlns:p14="http://schemas.microsoft.com/office/powerpoint/2010/main" val="2605836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225B9D-8001-496B-B220-981E1278F887}"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E42BE-E2B5-4E67-BD08-5AB55B3BD647}" type="slidenum">
              <a:rPr lang="en-US" smtClean="0"/>
              <a:t>‹#›</a:t>
            </a:fld>
            <a:endParaRPr lang="en-US"/>
          </a:p>
        </p:txBody>
      </p:sp>
    </p:spTree>
    <p:extLst>
      <p:ext uri="{BB962C8B-B14F-4D97-AF65-F5344CB8AC3E}">
        <p14:creationId xmlns:p14="http://schemas.microsoft.com/office/powerpoint/2010/main" val="4013380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225B9D-8001-496B-B220-981E1278F887}" type="datetimeFigureOut">
              <a:rPr lang="en-US" smtClean="0"/>
              <a:t>9/27/2014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E42BE-E2B5-4E67-BD08-5AB55B3BD647}" type="slidenum">
              <a:rPr lang="en-US" smtClean="0"/>
              <a:t>‹#›</a:t>
            </a:fld>
            <a:endParaRPr lang="en-US"/>
          </a:p>
        </p:txBody>
      </p:sp>
    </p:spTree>
    <p:extLst>
      <p:ext uri="{BB962C8B-B14F-4D97-AF65-F5344CB8AC3E}">
        <p14:creationId xmlns:p14="http://schemas.microsoft.com/office/powerpoint/2010/main" val="227359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225B9D-8001-496B-B220-981E1278F887}" type="datetimeFigureOut">
              <a:rPr lang="en-US" smtClean="0"/>
              <a:t>9/27/2014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E42BE-E2B5-4E67-BD08-5AB55B3BD647}" type="slidenum">
              <a:rPr lang="en-US" smtClean="0"/>
              <a:t>‹#›</a:t>
            </a:fld>
            <a:endParaRPr lang="en-US"/>
          </a:p>
        </p:txBody>
      </p:sp>
    </p:spTree>
    <p:extLst>
      <p:ext uri="{BB962C8B-B14F-4D97-AF65-F5344CB8AC3E}">
        <p14:creationId xmlns:p14="http://schemas.microsoft.com/office/powerpoint/2010/main" val="1311693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225B9D-8001-496B-B220-981E1278F887}" type="datetimeFigureOut">
              <a:rPr lang="en-US" smtClean="0"/>
              <a:t>9/27/2014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7E42BE-E2B5-4E67-BD08-5AB55B3BD647}" type="slidenum">
              <a:rPr lang="en-US" smtClean="0"/>
              <a:t>‹#›</a:t>
            </a:fld>
            <a:endParaRPr lang="en-US"/>
          </a:p>
        </p:txBody>
      </p:sp>
    </p:spTree>
    <p:extLst>
      <p:ext uri="{BB962C8B-B14F-4D97-AF65-F5344CB8AC3E}">
        <p14:creationId xmlns:p14="http://schemas.microsoft.com/office/powerpoint/2010/main" val="958691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225B9D-8001-496B-B220-981E1278F887}" type="datetimeFigureOut">
              <a:rPr lang="en-US" smtClean="0"/>
              <a:t>9/27/2014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7E42BE-E2B5-4E67-BD08-5AB55B3BD647}" type="slidenum">
              <a:rPr lang="en-US" smtClean="0"/>
              <a:t>‹#›</a:t>
            </a:fld>
            <a:endParaRPr lang="en-US"/>
          </a:p>
        </p:txBody>
      </p:sp>
    </p:spTree>
    <p:extLst>
      <p:ext uri="{BB962C8B-B14F-4D97-AF65-F5344CB8AC3E}">
        <p14:creationId xmlns:p14="http://schemas.microsoft.com/office/powerpoint/2010/main" val="1712170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25B9D-8001-496B-B220-981E1278F887}" type="datetimeFigureOut">
              <a:rPr lang="en-US" smtClean="0"/>
              <a:t>9/27/2014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7E42BE-E2B5-4E67-BD08-5AB55B3BD647}" type="slidenum">
              <a:rPr lang="en-US" smtClean="0"/>
              <a:t>‹#›</a:t>
            </a:fld>
            <a:endParaRPr lang="en-US"/>
          </a:p>
        </p:txBody>
      </p:sp>
    </p:spTree>
    <p:extLst>
      <p:ext uri="{BB962C8B-B14F-4D97-AF65-F5344CB8AC3E}">
        <p14:creationId xmlns:p14="http://schemas.microsoft.com/office/powerpoint/2010/main" val="2146347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225B9D-8001-496B-B220-981E1278F887}" type="datetimeFigureOut">
              <a:rPr lang="en-US" smtClean="0"/>
              <a:t>9/27/2014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E42BE-E2B5-4E67-BD08-5AB55B3BD647}" type="slidenum">
              <a:rPr lang="en-US" smtClean="0"/>
              <a:t>‹#›</a:t>
            </a:fld>
            <a:endParaRPr lang="en-US"/>
          </a:p>
        </p:txBody>
      </p:sp>
    </p:spTree>
    <p:extLst>
      <p:ext uri="{BB962C8B-B14F-4D97-AF65-F5344CB8AC3E}">
        <p14:creationId xmlns:p14="http://schemas.microsoft.com/office/powerpoint/2010/main" val="2218627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225B9D-8001-496B-B220-981E1278F887}" type="datetimeFigureOut">
              <a:rPr lang="en-US" smtClean="0"/>
              <a:t>9/27/2014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E42BE-E2B5-4E67-BD08-5AB55B3BD647}" type="slidenum">
              <a:rPr lang="en-US" smtClean="0"/>
              <a:t>‹#›</a:t>
            </a:fld>
            <a:endParaRPr lang="en-US"/>
          </a:p>
        </p:txBody>
      </p:sp>
    </p:spTree>
    <p:extLst>
      <p:ext uri="{BB962C8B-B14F-4D97-AF65-F5344CB8AC3E}">
        <p14:creationId xmlns:p14="http://schemas.microsoft.com/office/powerpoint/2010/main" val="3433126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25B9D-8001-496B-B220-981E1278F887}" type="datetimeFigureOut">
              <a:rPr lang="en-US" smtClean="0"/>
              <a:t>9/27/2014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E42BE-E2B5-4E67-BD08-5AB55B3BD647}" type="slidenum">
              <a:rPr lang="en-US" smtClean="0"/>
              <a:t>‹#›</a:t>
            </a:fld>
            <a:endParaRPr lang="en-US"/>
          </a:p>
        </p:txBody>
      </p:sp>
    </p:spTree>
    <p:extLst>
      <p:ext uri="{BB962C8B-B14F-4D97-AF65-F5344CB8AC3E}">
        <p14:creationId xmlns:p14="http://schemas.microsoft.com/office/powerpoint/2010/main" val="2827461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chemeClr val="bg1"/>
                </a:solidFill>
              </a:rPr>
              <a:t>October 2, 2014</a:t>
            </a:r>
            <a:br>
              <a:rPr lang="en-US" dirty="0" smtClean="0">
                <a:solidFill>
                  <a:schemeClr val="bg1"/>
                </a:solidFill>
              </a:rPr>
            </a:br>
            <a:r>
              <a:rPr lang="en-US" dirty="0" smtClean="0">
                <a:solidFill>
                  <a:schemeClr val="bg1"/>
                </a:solidFill>
              </a:rPr>
              <a:t>SWBAT determine theme by analyzing text and key ideas and details.</a:t>
            </a:r>
            <a:endParaRPr lang="en-US" dirty="0">
              <a:solidFill>
                <a:schemeClr val="bg1"/>
              </a:solidFill>
            </a:endParaRPr>
          </a:p>
        </p:txBody>
      </p:sp>
      <p:sp>
        <p:nvSpPr>
          <p:cNvPr id="3" name="Subtitle 2"/>
          <p:cNvSpPr>
            <a:spLocks noGrp="1"/>
          </p:cNvSpPr>
          <p:nvPr>
            <p:ph type="subTitle" idx="1"/>
          </p:nvPr>
        </p:nvSpPr>
        <p:spPr>
          <a:xfrm>
            <a:off x="1693333" y="3984979"/>
            <a:ext cx="8974667" cy="2054576"/>
          </a:xfrm>
        </p:spPr>
        <p:txBody>
          <a:bodyPr>
            <a:noAutofit/>
          </a:bodyPr>
          <a:lstStyle/>
          <a:p>
            <a:r>
              <a:rPr lang="en-US" sz="3200" dirty="0" smtClean="0">
                <a:solidFill>
                  <a:schemeClr val="bg1"/>
                </a:solidFill>
              </a:rPr>
              <a:t>Initial Activity: Look at the title of the text we are reading today, </a:t>
            </a:r>
            <a:r>
              <a:rPr lang="en-US" sz="3200" i="1" dirty="0" smtClean="0">
                <a:solidFill>
                  <a:schemeClr val="bg1"/>
                </a:solidFill>
              </a:rPr>
              <a:t>My Beloved World</a:t>
            </a:r>
            <a:r>
              <a:rPr lang="en-US" sz="3200" dirty="0" smtClean="0">
                <a:solidFill>
                  <a:schemeClr val="bg1"/>
                </a:solidFill>
              </a:rPr>
              <a:t>, by Sonia Sotomayor.  What kind of inference can you make about the story by the title of the text?  Write your answer down in your classwork notebook. </a:t>
            </a:r>
            <a:endParaRPr lang="en-US" sz="3200" dirty="0">
              <a:solidFill>
                <a:schemeClr val="bg1"/>
              </a:solidFill>
            </a:endParaRPr>
          </a:p>
        </p:txBody>
      </p:sp>
    </p:spTree>
    <p:extLst>
      <p:ext uri="{BB962C8B-B14F-4D97-AF65-F5344CB8AC3E}">
        <p14:creationId xmlns:p14="http://schemas.microsoft.com/office/powerpoint/2010/main" val="757417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bg1"/>
                </a:solidFill>
              </a:rPr>
              <a:t>Word of the day:</a:t>
            </a:r>
            <a:endParaRPr lang="en-US" sz="4800"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Theme – a central idea in a piece of writing or other work of art.</a:t>
            </a:r>
          </a:p>
          <a:p>
            <a:endParaRPr lang="en-US" dirty="0">
              <a:solidFill>
                <a:schemeClr val="bg1"/>
              </a:solidFill>
            </a:endParaRPr>
          </a:p>
          <a:p>
            <a:r>
              <a:rPr lang="en-US" dirty="0" smtClean="0">
                <a:solidFill>
                  <a:schemeClr val="bg1"/>
                </a:solidFill>
              </a:rPr>
              <a:t>Example – The theme of hope was found throughout the play.</a:t>
            </a:r>
            <a:endParaRPr lang="en-US" dirty="0">
              <a:solidFill>
                <a:schemeClr val="bg1"/>
              </a:solidFill>
            </a:endParaRPr>
          </a:p>
        </p:txBody>
      </p:sp>
    </p:spTree>
    <p:extLst>
      <p:ext uri="{BB962C8B-B14F-4D97-AF65-F5344CB8AC3E}">
        <p14:creationId xmlns:p14="http://schemas.microsoft.com/office/powerpoint/2010/main" val="822296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is theme?</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Theme is a central idea in a piece of writing or other work of art.</a:t>
            </a:r>
          </a:p>
          <a:p>
            <a:r>
              <a:rPr lang="en-US" dirty="0" smtClean="0">
                <a:solidFill>
                  <a:schemeClr val="bg1"/>
                </a:solidFill>
              </a:rPr>
              <a:t>The theme of </a:t>
            </a:r>
            <a:r>
              <a:rPr lang="en-US" i="1" dirty="0" smtClean="0">
                <a:solidFill>
                  <a:schemeClr val="bg1"/>
                </a:solidFill>
              </a:rPr>
              <a:t>My Beloved World</a:t>
            </a:r>
            <a:r>
              <a:rPr lang="en-US" dirty="0" smtClean="0">
                <a:solidFill>
                  <a:schemeClr val="bg1"/>
                </a:solidFill>
              </a:rPr>
              <a:t>, by Sonia Sotomayor connects to the theme of, “The Road Not Taken”.</a:t>
            </a:r>
          </a:p>
          <a:p>
            <a:r>
              <a:rPr lang="en-US" dirty="0" smtClean="0">
                <a:solidFill>
                  <a:schemeClr val="bg1"/>
                </a:solidFill>
              </a:rPr>
              <a:t>The theme of choices and dreams are linked to the future.  In both pieces, the “path” they take, the choices they make will affect their future.  They have dreams about what they would like to become, but they need to make choices to see their dreams through.</a:t>
            </a:r>
          </a:p>
          <a:p>
            <a:endParaRPr lang="en-US" dirty="0">
              <a:solidFill>
                <a:schemeClr val="bg1"/>
              </a:solidFill>
            </a:endParaRPr>
          </a:p>
          <a:p>
            <a:r>
              <a:rPr lang="en-US" b="1" dirty="0" smtClean="0">
                <a:solidFill>
                  <a:schemeClr val="bg1"/>
                </a:solidFill>
              </a:rPr>
              <a:t>Do you think that age affects your perspective on the future when you’re making a decision?  Turn and talk with a partner to discuss. </a:t>
            </a:r>
            <a:endParaRPr lang="en-US" b="1" dirty="0">
              <a:solidFill>
                <a:schemeClr val="bg1"/>
              </a:solidFill>
            </a:endParaRPr>
          </a:p>
        </p:txBody>
      </p:sp>
    </p:spTree>
    <p:extLst>
      <p:ext uri="{BB962C8B-B14F-4D97-AF65-F5344CB8AC3E}">
        <p14:creationId xmlns:p14="http://schemas.microsoft.com/office/powerpoint/2010/main" val="3197219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Work Period:</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4000" dirty="0" smtClean="0">
                <a:solidFill>
                  <a:schemeClr val="bg1"/>
                </a:solidFill>
              </a:rPr>
              <a:t>Read the story My Beloved World, pages 46 – 51.  We will read as a whole group.</a:t>
            </a:r>
            <a:endParaRPr lang="en-US" sz="4000" dirty="0">
              <a:solidFill>
                <a:schemeClr val="bg1"/>
              </a:solidFill>
            </a:endParaRPr>
          </a:p>
        </p:txBody>
      </p:sp>
    </p:spTree>
    <p:extLst>
      <p:ext uri="{BB962C8B-B14F-4D97-AF65-F5344CB8AC3E}">
        <p14:creationId xmlns:p14="http://schemas.microsoft.com/office/powerpoint/2010/main" val="3605879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bg1"/>
                </a:solidFill>
              </a:rPr>
              <a:t>Summary:</a:t>
            </a:r>
            <a:endParaRPr lang="en-US" sz="4800" dirty="0">
              <a:solidFill>
                <a:schemeClr val="bg1"/>
              </a:solidFill>
            </a:endParaRPr>
          </a:p>
        </p:txBody>
      </p:sp>
      <p:sp>
        <p:nvSpPr>
          <p:cNvPr id="3" name="Content Placeholder 2"/>
          <p:cNvSpPr>
            <a:spLocks noGrp="1"/>
          </p:cNvSpPr>
          <p:nvPr>
            <p:ph idx="1"/>
          </p:nvPr>
        </p:nvSpPr>
        <p:spPr/>
        <p:txBody>
          <a:bodyPr>
            <a:normAutofit/>
          </a:bodyPr>
          <a:lstStyle/>
          <a:p>
            <a:r>
              <a:rPr lang="en-US" sz="4000" dirty="0" smtClean="0">
                <a:solidFill>
                  <a:schemeClr val="bg1"/>
                </a:solidFill>
              </a:rPr>
              <a:t>Today we learned about Theme.  Write down one thing the poem and text have in common. </a:t>
            </a:r>
            <a:endParaRPr lang="en-US" sz="4000" dirty="0">
              <a:solidFill>
                <a:schemeClr val="bg1"/>
              </a:solidFill>
            </a:endParaRPr>
          </a:p>
        </p:txBody>
      </p:sp>
    </p:spTree>
    <p:extLst>
      <p:ext uri="{BB962C8B-B14F-4D97-AF65-F5344CB8AC3E}">
        <p14:creationId xmlns:p14="http://schemas.microsoft.com/office/powerpoint/2010/main" val="1917876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bg1"/>
                </a:solidFill>
              </a:rPr>
              <a:t>Homework:</a:t>
            </a:r>
            <a:endParaRPr lang="en-US" sz="5400" b="1" dirty="0">
              <a:solidFill>
                <a:schemeClr val="bg1"/>
              </a:solidFill>
            </a:endParaRPr>
          </a:p>
        </p:txBody>
      </p:sp>
      <p:sp>
        <p:nvSpPr>
          <p:cNvPr id="3" name="Content Placeholder 2"/>
          <p:cNvSpPr>
            <a:spLocks noGrp="1"/>
          </p:cNvSpPr>
          <p:nvPr>
            <p:ph idx="1"/>
          </p:nvPr>
        </p:nvSpPr>
        <p:spPr/>
        <p:txBody>
          <a:bodyPr>
            <a:normAutofit/>
          </a:bodyPr>
          <a:lstStyle/>
          <a:p>
            <a:r>
              <a:rPr lang="en-US" sz="4000" dirty="0" smtClean="0">
                <a:solidFill>
                  <a:schemeClr val="bg1"/>
                </a:solidFill>
              </a:rPr>
              <a:t>Study for Vocabulary quiz tomorrow, 10/3.</a:t>
            </a:r>
            <a:endParaRPr lang="en-US" sz="4000" dirty="0">
              <a:solidFill>
                <a:schemeClr val="bg1"/>
              </a:solidFill>
            </a:endParaRPr>
          </a:p>
        </p:txBody>
      </p:sp>
    </p:spTree>
    <p:extLst>
      <p:ext uri="{BB962C8B-B14F-4D97-AF65-F5344CB8AC3E}">
        <p14:creationId xmlns:p14="http://schemas.microsoft.com/office/powerpoint/2010/main" val="1963747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262</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October 2, 2014 SWBAT determine theme by analyzing text and key ideas and details.</vt:lpstr>
      <vt:lpstr>Word of the day:</vt:lpstr>
      <vt:lpstr>What is theme?</vt:lpstr>
      <vt:lpstr>Work Period:</vt:lpstr>
      <vt:lpstr>Summary:</vt:lpstr>
      <vt:lpstr>Homework: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2, 2014 SWBAT</dc:title>
  <dc:creator>Traci Gervasi</dc:creator>
  <cp:lastModifiedBy>Traci Gervasi</cp:lastModifiedBy>
  <cp:revision>5</cp:revision>
  <dcterms:created xsi:type="dcterms:W3CDTF">2014-09-27T15:25:03Z</dcterms:created>
  <dcterms:modified xsi:type="dcterms:W3CDTF">2014-09-27T15:55:54Z</dcterms:modified>
</cp:coreProperties>
</file>